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3d88d50a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3d88d50a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3d88d50a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3d88d50a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3d88d50a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3d88d50a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3d88d50a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43d88d50a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9c67055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d9c67055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3d88d50a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3d88d50a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6ee7dff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6ee7dff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3d88d50a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3d88d50a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3d88d50a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3d88d50a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3d88d50a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3d88d50a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3d88d50a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3d88d50a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3d88d50a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3d88d50a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3d88d50a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43d88d50a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00" name="Google Shape;100;p12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omponent Detail" id="34" name="Google Shape;34;p3"/>
          <p:cNvPicPr preferRelativeResize="0"/>
          <p:nvPr/>
        </p:nvPicPr>
        <p:blipFill rotWithShape="1">
          <a:blip r:embed="rId2">
            <a:alphaModFix/>
          </a:blip>
          <a:srcRect b="25076" l="0" r="0" t="0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fmla="val 50000" name="adj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Mobile View" id="41" name="Google Shape;41;p3"/>
            <p:cNvPicPr preferRelativeResize="0"/>
            <p:nvPr/>
          </p:nvPicPr>
          <p:blipFill rotWithShape="1">
            <a:blip r:embed="rId3">
              <a:alphaModFix/>
            </a:blip>
            <a:srcRect b="4371" l="0" r="0" t="4362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omari.manto@my.jru.edu" TargetMode="External"/><Relationship Id="rId4" Type="http://schemas.openxmlformats.org/officeDocument/2006/relationships/hyperlink" Target="mailto:blanzygwynnethfaith.cinco@my.jru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hyperlink" Target="https://openstat.psa.gov.ph/Metadata/2G4CMSO0#:~:text=Volume%20of%20Net%20Sales%20Index%20(VoNSI)%20measures%20the%20change%20in,Price%20Index%20(PPI)%20deflato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tatista.com/topics/11457/manufacturing-in-the-philippines/" TargetMode="External"/><Relationship Id="rId4" Type="http://schemas.openxmlformats.org/officeDocument/2006/relationships/hyperlink" Target="https://www.statista.com/topics/11457/manufacturing-in-the-philippines/" TargetMode="External"/><Relationship Id="rId9" Type="http://schemas.openxmlformats.org/officeDocument/2006/relationships/hyperlink" Target="https://openstat.psa.gov.ph/Metadata/2G4CMSO0#:~:text=Volume%20of%20Net%20Sales%20Index%20(VoNSI)%20measures%20the%20change%20in,Price%20Index%20(PPI)%20deflator" TargetMode="External"/><Relationship Id="rId5" Type="http://schemas.openxmlformats.org/officeDocument/2006/relationships/hyperlink" Target="https://www.bworldonline.com/top-stories/2024/01/03/566473/becoming-a-manufacturing-powerhouse-remains-a-pipe-dream-for-philippines/" TargetMode="External"/><Relationship Id="rId6" Type="http://schemas.openxmlformats.org/officeDocument/2006/relationships/hyperlink" Target="https://www.bworldonline.com/top-stories/2024/01/03/566473/becoming-a-manufacturing-powerhouse-remains-a-pipe-dream-for-philippines/" TargetMode="External"/><Relationship Id="rId7" Type="http://schemas.openxmlformats.org/officeDocument/2006/relationships/hyperlink" Target="https://www.al-kindipublisher.com/index.php/jefas" TargetMode="External"/><Relationship Id="rId8" Type="http://schemas.openxmlformats.org/officeDocument/2006/relationships/hyperlink" Target="https://www.al-kindipublisher.com/index.php/jefa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ctrTitle"/>
          </p:nvPr>
        </p:nvSpPr>
        <p:spPr>
          <a:xfrm>
            <a:off x="754950" y="1699475"/>
            <a:ext cx="76341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Proposal: Deciphering the Philippines’ Volume of Net Sales Index (VoNSI) in Manufacturing: </a:t>
            </a:r>
            <a:endParaRPr b="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Dynamics, Challenges, and Areas for Development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754950" y="3651250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20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Jomari Manto </a:t>
            </a:r>
            <a:b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College of Computer Studies &amp; Engineering</a:t>
            </a:r>
            <a:b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Jose Rizal University</a:t>
            </a:r>
            <a:b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Mandaluyong City, Philippines</a:t>
            </a:r>
            <a:b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900" u="sng">
                <a:solidFill>
                  <a:srgbClr val="46788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jomari.manto@my.jru.edu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5389050" y="3658900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20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Blanzy Gwyneth Faith N. Cinco</a:t>
            </a:r>
            <a:b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College of Computer Studies &amp; Engineering</a:t>
            </a:r>
            <a:b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Jose Rizal University</a:t>
            </a:r>
            <a:b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Mandaluyong City</a:t>
            </a:r>
            <a:b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800" u="sng">
                <a:solidFill>
                  <a:srgbClr val="46788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blanzygwynnethfaith.cinco@my.jru.edu</a:t>
            </a:r>
            <a:r>
              <a:rPr lang="en" sz="700" u="sng">
                <a:solidFill>
                  <a:srgbClr val="4678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6"/>
          <p:cNvSpPr txBox="1"/>
          <p:nvPr>
            <p:ph type="title"/>
          </p:nvPr>
        </p:nvSpPr>
        <p:spPr>
          <a:xfrm>
            <a:off x="727650" y="877200"/>
            <a:ext cx="5929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Methodologies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727650" y="1773325"/>
            <a:ext cx="7986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Descriptive Analytics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Volume of Net Sales Index (VoNSI) – Measures manufacturing sales trends.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18288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Exploratory Data Analysis (EDA) using visualization tools in R (ggplot2, dplyr).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18288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Examining historical VoNSI and Growth Rate trends.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Predictive Analytics: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18288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Time-series forecasting models (ARIMA, exponential smoothing) to predict future trends.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18288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Visualization of forecasted manufacturing sector performance.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7"/>
          <p:cNvSpPr txBox="1"/>
          <p:nvPr>
            <p:ph type="title"/>
          </p:nvPr>
        </p:nvSpPr>
        <p:spPr>
          <a:xfrm>
            <a:off x="727650" y="877200"/>
            <a:ext cx="5929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Ethical Considerations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727650" y="1773325"/>
            <a:ext cx="7986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Data Integrity: Using official sources (Philippine Statistics Authority).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Proper Attribution: Citing sources following IEEE standards.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Accurate Representation: Avoiding biased conclusions.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Responsible Forecasting: Highlighting model limitations.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57150"/>
            <a:ext cx="9220201" cy="691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9"/>
          <p:cNvSpPr txBox="1"/>
          <p:nvPr>
            <p:ph type="title"/>
          </p:nvPr>
        </p:nvSpPr>
        <p:spPr>
          <a:xfrm>
            <a:off x="727650" y="877200"/>
            <a:ext cx="5929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727650" y="1773325"/>
            <a:ext cx="7986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study will analyze VoNSI data to provide insights into Philippine manufacturing performance.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Identifies challenges and suggests data-driven solutions.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Uses predictive analytics to forecast future trends.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Findings can assist policymakers, economists, and business leaders in strengthening the manufacturing sector.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625550" y="1154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727650" y="20442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5590" lvl="0" marL="224790" rtl="0"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Szirmai and B. Verspagen, "Manufacturing and Economic Growth in Developing Countries, 1950–2005," </a:t>
            </a:r>
            <a:r>
              <a:rPr i="1"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Development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109, pp. 338–350, 2018, doi: 10.1016/j.worlddev.2018.05.005.</a:t>
            </a:r>
            <a:b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Statista Research Department, "Manufacturing sector in the Philippines - statistics &amp; facts," Statista, Jan. 2025. [Online]. Available: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https://www.statista.com/topics/11457/manufacturing-in-the-philippines/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[Accessed: 27-Mar-2025]</a:t>
            </a:r>
            <a:b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BusinessWorld, "Becoming a manufacturing powerhouse remains a pipe dream for Philippines," </a:t>
            </a:r>
            <a:r>
              <a:rPr i="1"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BusinessWorld Online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Jan. 3, 2024. [Online]. Available: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https://www.bworldonline.com/top-stories/2024/01/03/566473/becoming-a-manufacturing-powerhouse-remains-a-pipe-dream-for-philippines/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[Accessed: Mar. 27, 2025]</a:t>
            </a:r>
            <a:b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R. S. Deluna Jr., "Trade Performance and Potential of the Philippines: An Application of Stochastic Frontier Gravity Model," Munich Personal RePEc Archive, Paper No. 51677, Apr. 30, 2013. Available: https://mpra.ub.uni-muenchen.de/51677/. [Accessed: 18-Mar-2025].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R. Tecson, Performance, Competitiveness, and Structure of Philippine Manufacturing Industries: A Research Design. Makati: Philippine Institute for Development Studies, 1992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G. Biemudo, R. V. Antonio, and N. A. J. Agustin, "An Empirical Analysis on the Impact of International Trade in Philippine Economic Growth," </a:t>
            </a:r>
            <a:r>
              <a:rPr i="1"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Econ. Finance Account. Stud.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4, no. 1, pp. 607–628, 2022. [Online]. Available: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https://www.al-kindipublisher.com/index.php/jefas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[Accessed: 18-Mar-2025].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AutoNum type="arabicPeriod"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Philippine Statistics Authority, "Volume of Net Sales Index (VoNSI) - Metadata," </a:t>
            </a:r>
            <a:r>
              <a:rPr i="1"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OpenSTAT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[Online]. Available: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https://openstat.psa.gov.ph/Metadata/2G4CMSO0#:~:text=Volume%20of%20Net%20Sales%20Index%20(VoNSI)%20measures%20the%20change%20in,Price%20Index%20(PPI)%20deflator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[Accessed: 27-Mar-2025].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7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5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727650" y="1821313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research examines the dynamics of the Philippine manufacturing sector, a key driver of macroeconomic performance.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Historical VoNSI data is analyzed to explore trends, challenges, and areas for development.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study employs prescriptive and predictive analytics to: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Identify weak points in the sector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Provide data-driven recommendations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Ensure that well-performing industries sustain their momentum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8"/>
          <p:cNvSpPr txBox="1"/>
          <p:nvPr>
            <p:ph type="title"/>
          </p:nvPr>
        </p:nvSpPr>
        <p:spPr>
          <a:xfrm>
            <a:off x="727650" y="106108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727650" y="1629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manufacturing sector is a crucial driver of economic performance in developing countries.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It significantly contributes to Gross Domestic Product (GDP).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Some argue that manufacturing has lost its role as a growth engine.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However, Szirmai &amp; Verspagen (2018) reaffirm its importance.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Challenges in the Philippine manufacturing sector: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Structural inefficiencies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Supply chain vulnerabilities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120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Fluctuating market demand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727650" y="868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727650" y="1581188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manufacturing sector contributed ₱3.78 trillion (17.6% of GDP) in 2023 but faces significant challenges.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Key challenges: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1. Shrinking Economic Share – GDP share has declined since the 1980s.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 Low Foreign Investments – The Philippines attracted only $9.2B FDI in 2022, far behind Vietnam, Indonesia, and Singapore.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3. Skilled Labor Shortage – A lack of trained workers limits growth.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4. Weak Governance – Corruption and bureaucracy discourage investments.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5. Energy Crisis Risk – Rising electricity costs threaten operations.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727650" y="820963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727650" y="1821325"/>
            <a:ext cx="4521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Deluna (2013) - Trade Challenges: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6. Ineffective trade agreements (ASEAN, WTO)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7. High trade costs (logistics inefficiencies)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8. Underutilized export potential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9. Regulatory and customs delays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10. Export market imbalance (more imports than exports)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1"/>
          <p:cNvSpPr txBox="1"/>
          <p:nvPr>
            <p:ph type="title"/>
          </p:nvPr>
        </p:nvSpPr>
        <p:spPr>
          <a:xfrm>
            <a:off x="727650" y="106108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Additional Challenges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5145225" y="1821325"/>
            <a:ext cx="2856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Tecson (1992) - Industrial Issues: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11. Outdated technology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12. Weak R&amp;D investment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13. Market barriers for SMEs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14. Failed protection policies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15. Misaligned industrial policies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727650" y="18213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Key Performance Indicators: What measures best reflect the sector’s performance?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Historical Trends: Has the sector grown, declined, or fluctuated?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Sectoral Comparison: Which industries are thriving or struggling?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Economic &amp; External Influences: How have policy shifts, global events, and crises impacted the sector?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Forecasting Potential: Can historical data predict future trends?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2"/>
          <p:cNvSpPr txBox="1"/>
          <p:nvPr>
            <p:ph type="title"/>
          </p:nvPr>
        </p:nvSpPr>
        <p:spPr>
          <a:xfrm>
            <a:off x="727650" y="106108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Research Questions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557250" y="877200"/>
            <a:ext cx="8029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Research Objectives &amp; Performance Indicators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279000" y="1830650"/>
            <a:ext cx="4293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Objectives: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Analyze long-term trends in the sector.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Identify top- and low-performing industries.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Compare industry growth patterns.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Explore future trends using forecasting models.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4235550" y="1830650"/>
            <a:ext cx="4521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Performance Indicators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Yearly Growth Rates – Assess industry improvement or decline.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Industry Rankings – Identify leading and lagging sectors.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Stability of Growth – Detect fluctuations.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Predictive Accuracy – Evaluate the reliability of forecasts.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727650" y="1629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Szirmai &amp; Verspagen (2018): Manufacturing boosts productivity, job creation, and economic growth, especially in developing countries.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Deluna (2013): Found high trade costs, inefficiencies, and logistics issues hindering Philippine exports.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Tecson (1992): Identified low productivity, outdated technology, and weak policies as major issues.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Biemudo et al. (2022): Found poor infrastructure, weak supply chains, and low foreign investment limiting industrial expansion.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727650" y="868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Literature Review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698550" y="970950"/>
            <a:ext cx="1156500" cy="3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727650" y="1773325"/>
            <a:ext cx="7986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Key Data Sources: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Volume of Net Sales Index (VoNSI) – Measures manufacturing sales trends.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Annual Survey of Philippine Business and Industry (ASPBI) – Provides employment, revenue, and cost statistics.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Data Processing Tools: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◆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 programming for data cleaning, visualization, and statistical modeling.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5"/>
          <p:cNvSpPr txBox="1"/>
          <p:nvPr>
            <p:ph type="title"/>
          </p:nvPr>
        </p:nvSpPr>
        <p:spPr>
          <a:xfrm>
            <a:off x="727650" y="877200"/>
            <a:ext cx="5929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Data Sourcing and Processing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